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14"/>
  </p:notesMasterIdLst>
  <p:sldIdLst>
    <p:sldId id="256" r:id="rId2"/>
    <p:sldId id="258" r:id="rId3"/>
    <p:sldId id="259" r:id="rId4"/>
    <p:sldId id="280" r:id="rId5"/>
    <p:sldId id="260" r:id="rId6"/>
    <p:sldId id="279" r:id="rId7"/>
    <p:sldId id="285" r:id="rId8"/>
    <p:sldId id="261" r:id="rId9"/>
    <p:sldId id="281" r:id="rId10"/>
    <p:sldId id="282" r:id="rId11"/>
    <p:sldId id="283" r:id="rId12"/>
    <p:sldId id="277" r:id="rId13"/>
  </p:sldIdLst>
  <p:sldSz cx="9144000" cy="5143500" type="screen16x9"/>
  <p:notesSz cx="6858000" cy="9144000"/>
  <p:embeddedFontLst>
    <p:embeddedFont>
      <p:font typeface="IBM Plex Sans" panose="020B0503050203000203" pitchFamily="34" charset="77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62"/>
  </p:normalViewPr>
  <p:slideViewPr>
    <p:cSldViewPr snapToGrid="0" snapToObjects="1">
      <p:cViewPr varScale="1">
        <p:scale>
          <a:sx n="200" d="100"/>
          <a:sy n="200" d="100"/>
        </p:scale>
        <p:origin x="1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82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50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50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F220727-72B7-0F47-83D1-51575B016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760" y="18931"/>
            <a:ext cx="959240" cy="1086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50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epmind.com/" TargetMode="External"/><Relationship Id="rId4" Type="http://schemas.openxmlformats.org/officeDocument/2006/relationships/hyperlink" Target="https://www.edx.org/course/introduction-to-kubernet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dirty="0"/>
              <a:t>Reinforcement Learning</a:t>
            </a:r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/>
              <a:t>Reward Based Machine Learning</a:t>
            </a:r>
            <a:endParaRPr dirty="0"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75" y="4893213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79975" y="4678250"/>
            <a:ext cx="762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CC-BY 4.0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AD5BFC2-DAE3-E448-8476-AEC7903E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622" y="18931"/>
            <a:ext cx="1582930" cy="1793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27FEE-9688-DF47-B5C8-533792E6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77" y="1923004"/>
            <a:ext cx="1058459" cy="15174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8913-3C86-F749-A631-3A182506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Robotics in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CC464-8EB6-C54A-B67F-123D57871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cars would crash while learning to drive?</a:t>
            </a:r>
          </a:p>
          <a:p>
            <a:r>
              <a:rPr lang="en-US" dirty="0"/>
              <a:t>Could a model created virtually be applied in Real Life?</a:t>
            </a:r>
          </a:p>
          <a:p>
            <a:r>
              <a:rPr lang="en-US" dirty="0"/>
              <a:t>Would you feel safe riding in a car that taught itself to drive?</a:t>
            </a:r>
          </a:p>
        </p:txBody>
      </p:sp>
    </p:spTree>
    <p:extLst>
      <p:ext uri="{BB962C8B-B14F-4D97-AF65-F5344CB8AC3E}">
        <p14:creationId xmlns:p14="http://schemas.microsoft.com/office/powerpoint/2010/main" val="49850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3331-42F9-4A4A-A2E3-3A73F783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vs. Other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E992-3F13-DB46-89B9-E9846BF50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 teaches itself through trial &amp; error</a:t>
            </a:r>
          </a:p>
          <a:p>
            <a:r>
              <a:rPr lang="en-US" dirty="0"/>
              <a:t>Other ML techniques rely on labeled data to learn a pattern (facial recognition, object detection, speech to text)</a:t>
            </a:r>
          </a:p>
        </p:txBody>
      </p:sp>
    </p:spTree>
    <p:extLst>
      <p:ext uri="{BB962C8B-B14F-4D97-AF65-F5344CB8AC3E}">
        <p14:creationId xmlns:p14="http://schemas.microsoft.com/office/powerpoint/2010/main" val="160191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i="0" dirty="0">
                <a:latin typeface="IBM Plex Sans"/>
                <a:ea typeface="IBM Plex Sans"/>
                <a:cs typeface="IBM Plex Sans"/>
                <a:sym typeface="IBM Plex Sans"/>
              </a:rPr>
              <a:t>References</a:t>
            </a:r>
            <a:endParaRPr b="0" i="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1"/>
          </p:nvPr>
        </p:nvSpPr>
        <p:spPr>
          <a:xfrm>
            <a:off x="457199" y="1075904"/>
            <a:ext cx="8507691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68300">
              <a:buSzPts val="2200"/>
            </a:pPr>
            <a:r>
              <a:rPr lang="en-US" sz="2200" dirty="0" err="1"/>
              <a:t>OpenAI</a:t>
            </a:r>
            <a:r>
              <a:rPr lang="en-US" sz="2200" dirty="0"/>
              <a:t> Gym</a:t>
            </a:r>
            <a:r>
              <a:rPr lang="en-US" sz="2200" b="0" i="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200" u="sng" dirty="0">
                <a:solidFill>
                  <a:schemeClr val="hlink"/>
                </a:solidFill>
                <a:hlinkClick r:id="rId3"/>
              </a:rPr>
              <a:t>https://gym.openai.com</a:t>
            </a:r>
            <a:endParaRPr lang="en-US" sz="2200" u="sng" dirty="0">
              <a:solidFill>
                <a:schemeClr val="hlink"/>
              </a:solidFill>
            </a:endParaRPr>
          </a:p>
          <a:p>
            <a:pPr lvl="0" indent="-368300">
              <a:buSzPts val="2200"/>
            </a:pPr>
            <a:r>
              <a:rPr lang="en-US" sz="2200" b="0" i="0" dirty="0">
                <a:latin typeface="Arial"/>
                <a:ea typeface="Arial"/>
                <a:cs typeface="Arial"/>
                <a:sym typeface="Arial"/>
              </a:rPr>
              <a:t>Gazebo: </a:t>
            </a:r>
            <a:r>
              <a:rPr lang="en-US" sz="2200" u="sng" dirty="0">
                <a:solidFill>
                  <a:schemeClr val="hlink"/>
                </a:solidFill>
                <a:hlinkClick r:id="rId4"/>
              </a:rPr>
              <a:t>http://gazebosim.org</a:t>
            </a:r>
          </a:p>
          <a:p>
            <a:pPr lvl="0" indent="-368300">
              <a:buSzPts val="2200"/>
            </a:pPr>
            <a:r>
              <a:rPr lang="en-US" sz="2200" b="0" i="0" dirty="0">
                <a:latin typeface="Arial"/>
                <a:ea typeface="Arial"/>
                <a:cs typeface="Arial"/>
                <a:sym typeface="Arial"/>
              </a:rPr>
              <a:t>Google DeepMind</a:t>
            </a:r>
            <a:r>
              <a:rPr lang="en-US" sz="2200" dirty="0"/>
              <a:t>: </a:t>
            </a:r>
            <a:r>
              <a:rPr lang="en-US" sz="2200" dirty="0">
                <a:hlinkClick r:id="rId5"/>
              </a:rPr>
              <a:t>https://deepmind.com</a:t>
            </a:r>
            <a:endParaRPr lang="en-US" sz="2200" dirty="0"/>
          </a:p>
          <a:p>
            <a:pPr marL="88900" lvl="0" indent="0">
              <a:buSzPts val="220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2200" b="0" i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sz="2200" b="0" i="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dirty="0"/>
              <a:t>What is RL?</a:t>
            </a: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Machine Learning through trial and error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i="0" dirty="0">
                <a:latin typeface="IBM Plex Sans"/>
                <a:ea typeface="IBM Plex Sans"/>
                <a:cs typeface="IBM Plex Sans"/>
                <a:sym typeface="IBM Plex Sans"/>
              </a:rPr>
              <a:t>Reinforcement Learning</a:t>
            </a:r>
            <a:endParaRPr dirty="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US" sz="3200" b="0" i="0" dirty="0">
                <a:latin typeface="IBM Plex Sans"/>
                <a:ea typeface="IBM Plex Sans"/>
                <a:cs typeface="IBM Plex Sans"/>
                <a:sym typeface="IBM Plex Sans"/>
              </a:rPr>
              <a:t>RL is branch of Machine Learning where a system makes decisions based on a system of rewards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US" sz="3200" dirty="0">
                <a:latin typeface="IBM Plex Sans"/>
                <a:sym typeface="IBM Plex Sans"/>
              </a:rPr>
              <a:t>The system tries to balance unexplored territory vs. its current knowledge</a:t>
            </a: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US" sz="3200" dirty="0">
                <a:latin typeface="IBM Plex Sans"/>
                <a:sym typeface="IBM Plex Sans"/>
              </a:rPr>
              <a:t>Different than other Machine Learning techniques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6B94-77EA-094F-9B99-4A76B558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in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B335A-C679-F34D-BC31-9C2735C29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complex problems through Gaming (Google’s AlphaGo)</a:t>
            </a:r>
          </a:p>
          <a:p>
            <a:r>
              <a:rPr lang="en-US" dirty="0"/>
              <a:t>Improving traffic patterns</a:t>
            </a:r>
          </a:p>
          <a:p>
            <a:r>
              <a:rPr lang="en-US" dirty="0"/>
              <a:t>Robotics?</a:t>
            </a:r>
          </a:p>
        </p:txBody>
      </p:sp>
    </p:spTree>
    <p:extLst>
      <p:ext uri="{BB962C8B-B14F-4D97-AF65-F5344CB8AC3E}">
        <p14:creationId xmlns:p14="http://schemas.microsoft.com/office/powerpoint/2010/main" val="414460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RL in Robotics</a:t>
            </a:r>
            <a:endParaRPr dirty="0"/>
          </a:p>
        </p:txBody>
      </p:sp>
      <p:pic>
        <p:nvPicPr>
          <p:cNvPr id="2" name="Online Media 1" descr="original">
            <a:hlinkClick r:id="" action="ppaction://media"/>
            <a:extLst>
              <a:ext uri="{FF2B5EF4-FFF2-40B4-BE49-F238E27FC236}">
                <a16:creationId xmlns:a16="http://schemas.microsoft.com/office/drawing/2014/main" id="{C37A5DF7-5016-1B4D-9E3E-90C898214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67" y="1958433"/>
            <a:ext cx="4390364" cy="2926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Online Media 2" descr="original-3">
            <a:hlinkClick r:id="" action="ppaction://media"/>
            <a:extLst>
              <a:ext uri="{FF2B5EF4-FFF2-40B4-BE49-F238E27FC236}">
                <a16:creationId xmlns:a16="http://schemas.microsoft.com/office/drawing/2014/main" id="{43AC438A-1894-A647-8CF7-3AA7C3893D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973407"/>
            <a:ext cx="4367903" cy="2911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09740-6E17-024B-B843-06A9F2790EE6}"/>
              </a:ext>
            </a:extLst>
          </p:cNvPr>
          <p:cNvSpPr txBox="1"/>
          <p:nvPr/>
        </p:nvSpPr>
        <p:spPr>
          <a:xfrm>
            <a:off x="333954" y="1367625"/>
            <a:ext cx="632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OpenAI</a:t>
            </a:r>
            <a:r>
              <a:rPr lang="en-US" dirty="0"/>
              <a:t> Gym framework allows for easy creation and training of a robot…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RL in Robotics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09740-6E17-024B-B843-06A9F2790EE6}"/>
              </a:ext>
            </a:extLst>
          </p:cNvPr>
          <p:cNvSpPr txBox="1"/>
          <p:nvPr/>
        </p:nvSpPr>
        <p:spPr>
          <a:xfrm>
            <a:off x="333954" y="1367625"/>
            <a:ext cx="3704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or getting the high score on a video game</a:t>
            </a:r>
          </a:p>
        </p:txBody>
      </p:sp>
      <p:pic>
        <p:nvPicPr>
          <p:cNvPr id="5" name="Online Media 4" descr="original-2">
            <a:hlinkClick r:id="" action="ppaction://media"/>
            <a:extLst>
              <a:ext uri="{FF2B5EF4-FFF2-40B4-BE49-F238E27FC236}">
                <a16:creationId xmlns:a16="http://schemas.microsoft.com/office/drawing/2014/main" id="{EDF53ACE-6B79-994D-ACD3-0C85D3566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31803" y="1957505"/>
            <a:ext cx="4487223" cy="2991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Online Media 5" descr="original-4">
            <a:hlinkClick r:id="" action="ppaction://media"/>
            <a:extLst>
              <a:ext uri="{FF2B5EF4-FFF2-40B4-BE49-F238E27FC236}">
                <a16:creationId xmlns:a16="http://schemas.microsoft.com/office/drawing/2014/main" id="{62775481-0267-8F41-8E6C-6CD6A5AA53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4784" y="1608977"/>
            <a:ext cx="2032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8913-3C86-F749-A631-3A182506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Gazebo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CC464-8EB6-C54A-B67F-123D57871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world for building robots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14232-C7F8-4345-AC12-426CCA85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52" y="1836745"/>
            <a:ext cx="4784398" cy="32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6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Traditional Robotics</a:t>
            </a:r>
            <a:endParaRPr dirty="0"/>
          </a:p>
        </p:txBody>
      </p:sp>
      <p:sp>
        <p:nvSpPr>
          <p:cNvPr id="70" name="Google Shape;70;p11"/>
          <p:cNvSpPr/>
          <p:nvPr/>
        </p:nvSpPr>
        <p:spPr>
          <a:xfrm>
            <a:off x="6567487" y="1223963"/>
            <a:ext cx="243363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Boston Dynamics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Algorithm based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Incremental development</a:t>
            </a:r>
            <a:endParaRPr dirty="0"/>
          </a:p>
        </p:txBody>
      </p:sp>
      <p:pic>
        <p:nvPicPr>
          <p:cNvPr id="2" name="Online Media 1" descr="rd0QL1O">
            <a:hlinkClick r:id="" action="ppaction://media"/>
            <a:extLst>
              <a:ext uri="{FF2B5EF4-FFF2-40B4-BE49-F238E27FC236}">
                <a16:creationId xmlns:a16="http://schemas.microsoft.com/office/drawing/2014/main" id="{A75411A9-C129-C74B-A52B-5FFC260F6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681" y="1356756"/>
            <a:ext cx="6365806" cy="3580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0393-6922-9447-B48E-855FFDA0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Robotics</a:t>
            </a:r>
          </a:p>
        </p:txBody>
      </p:sp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ED87A2C0-89D6-144B-947D-1001C982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1" y="1221961"/>
            <a:ext cx="25400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FC97E-65C9-D147-866E-AC9E6E62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18" y="1810358"/>
            <a:ext cx="2857500" cy="222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F099D-2B6C-E649-92EE-1BB718D5E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745" y="2796319"/>
            <a:ext cx="2857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63"/>
      </p:ext>
    </p:extLst>
  </p:cSld>
  <p:clrMapOvr>
    <a:masterClrMapping/>
  </p:clrMapOvr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218</Words>
  <Application>Microsoft Macintosh PowerPoint</Application>
  <PresentationFormat>On-screen Show (16:9)</PresentationFormat>
  <Paragraphs>37</Paragraphs>
  <Slides>12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IBM Plex Sans</vt:lpstr>
      <vt:lpstr>Biz</vt:lpstr>
      <vt:lpstr>Reinforcement Learning</vt:lpstr>
      <vt:lpstr>What is RL?</vt:lpstr>
      <vt:lpstr>Reinforcement Learning</vt:lpstr>
      <vt:lpstr>RL in RL</vt:lpstr>
      <vt:lpstr>RL in Robotics</vt:lpstr>
      <vt:lpstr>RL in Robotics</vt:lpstr>
      <vt:lpstr>Gazebo</vt:lpstr>
      <vt:lpstr>Traditional Robotics</vt:lpstr>
      <vt:lpstr>RL Robotics</vt:lpstr>
      <vt:lpstr>RL Robotics in RL</vt:lpstr>
      <vt:lpstr>RL vs. Other Machine 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cp:lastModifiedBy>Brad DesAulniers</cp:lastModifiedBy>
  <cp:revision>13</cp:revision>
  <dcterms:modified xsi:type="dcterms:W3CDTF">2019-07-12T19:04:57Z</dcterms:modified>
</cp:coreProperties>
</file>